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99" r:id="rId2"/>
    <p:sldId id="338" r:id="rId3"/>
    <p:sldId id="331" r:id="rId4"/>
    <p:sldId id="336" r:id="rId5"/>
    <p:sldId id="337" r:id="rId6"/>
    <p:sldId id="339" r:id="rId7"/>
    <p:sldId id="332" r:id="rId8"/>
    <p:sldId id="340" r:id="rId9"/>
    <p:sldId id="341" r:id="rId10"/>
    <p:sldId id="356" r:id="rId11"/>
    <p:sldId id="350" r:id="rId12"/>
    <p:sldId id="351" r:id="rId13"/>
    <p:sldId id="352" r:id="rId14"/>
    <p:sldId id="353" r:id="rId15"/>
    <p:sldId id="354" r:id="rId16"/>
    <p:sldId id="355" r:id="rId17"/>
    <p:sldId id="333" r:id="rId18"/>
  </p:sldIdLst>
  <p:sldSz cx="9144000" cy="6858000" type="screen4x3"/>
  <p:notesSz cx="6669088" cy="97536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A4CBA76-5802-4D40-8F8C-06A7A90720A2}">
          <p14:sldIdLst>
            <p14:sldId id="299"/>
            <p14:sldId id="338"/>
            <p14:sldId id="331"/>
            <p14:sldId id="336"/>
            <p14:sldId id="337"/>
            <p14:sldId id="339"/>
            <p14:sldId id="332"/>
            <p14:sldId id="340"/>
            <p14:sldId id="341"/>
            <p14:sldId id="356"/>
            <p14:sldId id="350"/>
            <p14:sldId id="351"/>
            <p14:sldId id="352"/>
            <p14:sldId id="353"/>
            <p14:sldId id="354"/>
            <p14:sldId id="355"/>
            <p14:sldId id="33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7393" autoAdjust="0"/>
  </p:normalViewPr>
  <p:slideViewPr>
    <p:cSldViewPr>
      <p:cViewPr>
        <p:scale>
          <a:sx n="121" d="100"/>
          <a:sy n="121" d="100"/>
        </p:scale>
        <p:origin x="-34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7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77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AF9B5-EA50-45E4-8048-75C5920352F1}" type="datetimeFigureOut">
              <a:rPr lang="it-IT" smtClean="0"/>
              <a:t>17/07/2018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264273"/>
            <a:ext cx="2889250" cy="4877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8250" y="9264273"/>
            <a:ext cx="2889250" cy="4877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00F3B-2F46-43B0-A3CF-25D7DC8F99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35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F3647-3D27-4338-B7E2-F73878D3ECDE}" type="datetimeFigureOut">
              <a:rPr lang="it-IT" smtClean="0"/>
              <a:t>17/07/2018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0250"/>
            <a:ext cx="4878388" cy="36591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D1C4F-B2A0-48A6-B062-86B8D6DE1D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622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4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12088" y="6610350"/>
            <a:ext cx="1331912" cy="2476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70120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12088" y="6610350"/>
            <a:ext cx="1331912" cy="2476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9318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12088" y="6610350"/>
            <a:ext cx="1331912" cy="2476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6784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812088" y="6610350"/>
            <a:ext cx="1331912" cy="2476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7720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"/>
            <a:ext cx="9144000" cy="365125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0" y="6610350"/>
            <a:ext cx="9144000" cy="247650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1032" name="Immagine 4" descr="untitled1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06740" y="-33336"/>
            <a:ext cx="2928937" cy="43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8" y="6610350"/>
            <a:ext cx="1331912" cy="24765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46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 spd="slow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395538" y="980728"/>
            <a:ext cx="8352928" cy="3960440"/>
          </a:xfrm>
        </p:spPr>
        <p:txBody>
          <a:bodyPr anchor="ctr"/>
          <a:lstStyle/>
          <a:p>
            <a:pPr algn="ctr"/>
            <a:r>
              <a:rPr lang="it-IT" sz="2800" b="1" spc="0" dirty="0"/>
              <a:t/>
            </a:r>
            <a:br>
              <a:rPr lang="it-IT" sz="2800" b="1" spc="0" dirty="0"/>
            </a:br>
            <a:r>
              <a:rPr lang="it-IT" sz="2800" b="1" spc="0" dirty="0"/>
              <a:t/>
            </a:r>
            <a:br>
              <a:rPr lang="it-IT" sz="2800" b="1" spc="0" dirty="0"/>
            </a:br>
            <a:r>
              <a:rPr lang="it-IT" sz="2800" b="1" spc="0" dirty="0"/>
              <a:t>PIANO STRATEGICO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400" cap="none" dirty="0"/>
              <a:t>per il consolidamento e il miglioramento delle attività a tutela della salute e della sicurezza dei Lavoratori</a:t>
            </a:r>
            <a:r>
              <a:rPr lang="it-IT" sz="2800" b="1" cap="none" dirty="0"/>
              <a:t/>
            </a:r>
            <a:br>
              <a:rPr lang="it-IT" sz="2800" b="1" cap="none" dirty="0"/>
            </a:br>
            <a:r>
              <a:rPr lang="it-IT" sz="2800" b="1" cap="none" dirty="0"/>
              <a:t/>
            </a:r>
            <a:br>
              <a:rPr lang="it-IT" sz="2800" b="1" cap="none" dirty="0"/>
            </a:br>
            <a:r>
              <a:rPr lang="it-IT" sz="2800" b="1" cap="none" dirty="0" smtClean="0">
                <a:solidFill>
                  <a:schemeClr val="tx1"/>
                </a:solidFill>
              </a:rPr>
              <a:t>2018-2020</a:t>
            </a:r>
            <a:br>
              <a:rPr lang="it-IT" sz="2800" b="1" cap="none" dirty="0" smtClean="0">
                <a:solidFill>
                  <a:schemeClr val="tx1"/>
                </a:solidFill>
              </a:rPr>
            </a:br>
            <a:r>
              <a:rPr lang="it-IT" sz="1600" b="1" dirty="0"/>
              <a:t/>
            </a:r>
            <a:br>
              <a:rPr lang="it-IT" sz="1600" b="1" dirty="0"/>
            </a:br>
            <a:endParaRPr lang="it-IT" sz="16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267744" y="5218311"/>
            <a:ext cx="443150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spc="-100" dirty="0">
                <a:solidFill>
                  <a:prstClr val="black"/>
                </a:solidFill>
                <a:ea typeface="+mj-ea"/>
                <a:cs typeface="+mj-cs"/>
              </a:rPr>
              <a:t>Venezia 17 luglio 2018</a:t>
            </a:r>
            <a:r>
              <a:rPr lang="it-IT" sz="1600" b="1" u="sng" cap="all" spc="-100" dirty="0">
                <a:solidFill>
                  <a:srgbClr val="1F497D"/>
                </a:solidFill>
                <a:ea typeface="+mj-ea"/>
                <a:cs typeface="+mj-cs"/>
              </a:rPr>
              <a:t/>
            </a:r>
            <a:br>
              <a:rPr lang="it-IT" sz="1600" b="1" u="sng" cap="all" spc="-100" dirty="0">
                <a:solidFill>
                  <a:srgbClr val="1F497D"/>
                </a:solidFill>
                <a:ea typeface="+mj-ea"/>
                <a:cs typeface="+mj-cs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9171659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2 – Controlli sulle imprese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013606"/>
              </p:ext>
            </p:extLst>
          </p:nvPr>
        </p:nvGraphicFramePr>
        <p:xfrm>
          <a:off x="457200" y="2105660"/>
          <a:ext cx="8229600" cy="101092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Incremento obiettivi quantitativi di vigilanza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Incremento attività congiunta e coordinata degli organi di vigilanza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9534067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02918"/>
              </p:ext>
            </p:extLst>
          </p:nvPr>
        </p:nvGraphicFramePr>
        <p:xfrm>
          <a:off x="457200" y="3429000"/>
          <a:ext cx="8229600" cy="138176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Protocollo per l’attività di vigilanza negli ambienti di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4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Ricerca dell’efficacia delle azioni di 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Bandi emessi dalle stazioni appaltanti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174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1293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3 – Conoscenza dei fenomeni</a:t>
            </a:r>
            <a:br>
              <a:rPr lang="it-IT" sz="2400" b="1" dirty="0"/>
            </a:br>
            <a:endParaRPr lang="it-IT" sz="16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62550"/>
              </p:ext>
            </p:extLst>
          </p:nvPr>
        </p:nvGraphicFramePr>
        <p:xfrm>
          <a:off x="457200" y="2105660"/>
          <a:ext cx="8229600" cy="37084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Valorizzazione dell’epidemiologia occupazionale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515253"/>
              </p:ext>
            </p:extLst>
          </p:nvPr>
        </p:nvGraphicFramePr>
        <p:xfrm>
          <a:off x="457200" y="3429000"/>
          <a:ext cx="8229600" cy="73660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Condivisione informazioni contenute in banche dati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Mancati infortuni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38445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4 – Omogeneità, qualità ed efficacia degli interventi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639722"/>
              </p:ext>
            </p:extLst>
          </p:nvPr>
        </p:nvGraphicFramePr>
        <p:xfrm>
          <a:off x="457200" y="2105660"/>
          <a:ext cx="8229600" cy="64008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Gestione uniforme delle risposte ai quesiti posti dagli utenti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4480583"/>
              </p:ext>
            </p:extLst>
          </p:nvPr>
        </p:nvGraphicFramePr>
        <p:xfrm>
          <a:off x="457200" y="3429000"/>
          <a:ext cx="8229600" cy="148336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Procedura condivisa per la gestione delle attività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Monitoraggio delle prestazioni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Implementazione del sistema informativo regionale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683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Sistema di audit regionale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752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95754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700" b="1" dirty="0"/>
              <a:t>Area 5 – Formazione</a:t>
            </a:r>
            <a:r>
              <a:rPr lang="it-IT" sz="2400" b="1" dirty="0"/>
              <a:t/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274669"/>
              </p:ext>
            </p:extLst>
          </p:nvPr>
        </p:nvGraphicFramePr>
        <p:xfrm>
          <a:off x="457200" y="2105660"/>
          <a:ext cx="8229600" cy="37084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Piano formativo per operatori SPISAL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92947"/>
              </p:ext>
            </p:extLst>
          </p:nvPr>
        </p:nvGraphicFramePr>
        <p:xfrm>
          <a:off x="457200" y="3429000"/>
          <a:ext cx="8229600" cy="111252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Ricerca dell’efficacia della 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Formazione per studenti in tema di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Registro degli organismi paritetici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023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799190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700" b="1" dirty="0"/>
              <a:t>Area 6 – Semplificazione</a:t>
            </a:r>
            <a:r>
              <a:rPr lang="it-IT" sz="2400" b="1" dirty="0"/>
              <a:t/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117477"/>
              </p:ext>
            </p:extLst>
          </p:nvPr>
        </p:nvGraphicFramePr>
        <p:xfrm>
          <a:off x="457200" y="2105660"/>
          <a:ext cx="8229600" cy="64008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Trasmissione telematica delle comunicazioni obbligatorie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29540"/>
              </p:ext>
            </p:extLst>
          </p:nvPr>
        </p:nvGraphicFramePr>
        <p:xfrm>
          <a:off x="457200" y="3429000"/>
          <a:ext cx="8229600" cy="138176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Gestione centralizzata delle iniziative di 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Organizzazione per la gestione della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b="0" dirty="0"/>
                        <a:t>Azione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Pagamento telematico sanzioni SPISAL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/>
                        <a:t>2020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9274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1586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7 – Collaborazioni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0764332"/>
              </p:ext>
            </p:extLst>
          </p:nvPr>
        </p:nvGraphicFramePr>
        <p:xfrm>
          <a:off x="457200" y="2105660"/>
          <a:ext cx="8229600" cy="101092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Rinforzo delle relazioni con soggetti aziendali della 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Tirocinio formativo e di orientamento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9534067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1809"/>
              </p:ext>
            </p:extLst>
          </p:nvPr>
        </p:nvGraphicFramePr>
        <p:xfrm>
          <a:off x="457200" y="3429000"/>
          <a:ext cx="8229600" cy="202184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i="0" dirty="0"/>
                        <a:t>Osservatorio cantieri edili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4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i="0" dirty="0"/>
                        <a:t>Revisione strumenti operativi realizzati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5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i="0" dirty="0"/>
                        <a:t>Collaborazione con INAIL per ricollocazione degli invalidi del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0858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6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i="0" dirty="0"/>
                        <a:t>Progettazione del Piano Regionale della Prevenzione 2020-2024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964944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704472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8 – Comunicazione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831374"/>
              </p:ext>
            </p:extLst>
          </p:nvPr>
        </p:nvGraphicFramePr>
        <p:xfrm>
          <a:off x="457200" y="2105660"/>
          <a:ext cx="8229600" cy="37084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Potenziamento sito istituzionale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0767992"/>
              </p:ext>
            </p:extLst>
          </p:nvPr>
        </p:nvGraphicFramePr>
        <p:xfrm>
          <a:off x="457200" y="3429000"/>
          <a:ext cx="8229600" cy="165100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522848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Diffusione dati su infortuni sul lavoro e malattie professionali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Ricognizione iniziative di prevenzione avviate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4</a:t>
                      </a:r>
                      <a:endParaRPr lang="it-IT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Sensibilizzazione degli studenti in tema di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69364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990944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/>
              <a:t>Monitoraggio, revisione e valutazione degli esiti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1800" dirty="0"/>
              <a:t>Il </a:t>
            </a:r>
            <a:r>
              <a:rPr lang="it-IT" sz="1800" b="1" dirty="0"/>
              <a:t>monitoraggio periodico </a:t>
            </a:r>
            <a:r>
              <a:rPr lang="it-IT" sz="1800" dirty="0"/>
              <a:t>degli interventi descritti nel presente piano sarà condotto dal Comitato Regionale di Coordinamento di cui all’art. 7 del Decreto Legislativo 9 aprile 2008, n. 81</a:t>
            </a:r>
            <a:endParaRPr lang="it-IT" sz="600" dirty="0"/>
          </a:p>
          <a:p>
            <a:pPr algn="just"/>
            <a:endParaRPr lang="it-IT" sz="1800" dirty="0"/>
          </a:p>
          <a:p>
            <a:pPr algn="just"/>
            <a:r>
              <a:rPr lang="it-IT" sz="1800" dirty="0"/>
              <a:t>Alla fine di ciascun anno di sviluppo del piano strategico, è prevista la </a:t>
            </a:r>
            <a:r>
              <a:rPr lang="it-IT" sz="1800" b="1" dirty="0"/>
              <a:t>revisione</a:t>
            </a:r>
            <a:r>
              <a:rPr lang="it-IT" sz="1800" dirty="0"/>
              <a:t> dello stesso e l’eventuale modifica o integrazione</a:t>
            </a:r>
            <a:endParaRPr lang="it-IT" sz="600" dirty="0"/>
          </a:p>
          <a:p>
            <a:pPr algn="just"/>
            <a:endParaRPr lang="it-IT" sz="1800" dirty="0"/>
          </a:p>
          <a:p>
            <a:pPr algn="just"/>
            <a:r>
              <a:rPr lang="it-IT" sz="1800" dirty="0"/>
              <a:t>Al termine dello sviluppo del piano di lavoro, è prevista la </a:t>
            </a:r>
            <a:r>
              <a:rPr lang="it-IT" sz="1800" b="1" dirty="0"/>
              <a:t>valutazione degli esiti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54418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Percorso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>
                <a:solidFill>
                  <a:srgbClr val="C00000"/>
                </a:solidFill>
              </a:rPr>
              <a:t>21.05.2018 </a:t>
            </a:r>
            <a:r>
              <a:rPr lang="it-IT" sz="2000" b="1" dirty="0"/>
              <a:t>Tavolo convocato dalla Presidenza</a:t>
            </a:r>
            <a:endParaRPr lang="it-IT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sz="1800" dirty="0"/>
              <a:t>I partecipanti sono stati invitati a trasmettere i propri contributi, che sono stati esaminati e assemblati in un Piano strategico a cura degli uffici regionali</a:t>
            </a:r>
            <a:endParaRPr lang="it-IT" sz="2000" b="1" dirty="0"/>
          </a:p>
          <a:p>
            <a:pPr marL="0" indent="0">
              <a:buNone/>
            </a:pPr>
            <a:r>
              <a:rPr lang="it-IT" sz="2000" b="1" dirty="0" smtClean="0">
                <a:solidFill>
                  <a:srgbClr val="C00000"/>
                </a:solidFill>
              </a:rPr>
              <a:t>31.05.2018 </a:t>
            </a:r>
            <a:r>
              <a:rPr lang="it-IT" sz="2000" b="1" dirty="0"/>
              <a:t>Comitato Regionale di Coordinamento</a:t>
            </a:r>
          </a:p>
          <a:p>
            <a:pPr marL="0" indent="0">
              <a:buNone/>
            </a:pPr>
            <a:r>
              <a:rPr lang="it-IT" sz="1800" dirty="0"/>
              <a:t>La struttura del Piano strategico è stata illustrata al Comitato</a:t>
            </a:r>
          </a:p>
          <a:p>
            <a:pPr marL="0" indent="0">
              <a:buNone/>
            </a:pPr>
            <a:r>
              <a:rPr lang="it-IT" sz="2000" b="1" dirty="0" smtClean="0">
                <a:solidFill>
                  <a:srgbClr val="C00000"/>
                </a:solidFill>
              </a:rPr>
              <a:t>11.06.2018 </a:t>
            </a:r>
            <a:r>
              <a:rPr lang="it-IT" sz="2000" b="1" dirty="0"/>
              <a:t>Ufficio Operativo</a:t>
            </a:r>
          </a:p>
          <a:p>
            <a:pPr marL="0" indent="0">
              <a:buNone/>
            </a:pPr>
            <a:r>
              <a:rPr lang="it-IT" sz="1800" dirty="0"/>
              <a:t>Il Piano strategico è stato approvato dall’Ufficio Operativo del Comitato Regionale di Coordinamento (ULSS-INAIL-INL-VVF-ARPAV)</a:t>
            </a:r>
            <a:endParaRPr lang="it-IT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sz="2000" b="1" dirty="0" smtClean="0">
                <a:solidFill>
                  <a:srgbClr val="C00000"/>
                </a:solidFill>
              </a:rPr>
              <a:t>19.06.2018 </a:t>
            </a:r>
            <a:r>
              <a:rPr lang="it-IT" sz="2000" b="1" dirty="0"/>
              <a:t>Comitato Regionale di Coordinamento</a:t>
            </a:r>
          </a:p>
          <a:p>
            <a:pPr marL="0" indent="0">
              <a:buNone/>
            </a:pPr>
            <a:r>
              <a:rPr lang="it-IT" sz="1800" dirty="0"/>
              <a:t>Il Piano strategico, anticipato in data 13.06.2018, è stato presentato al Comitato Regionale di </a:t>
            </a:r>
            <a:r>
              <a:rPr lang="it-IT" sz="1800" dirty="0" smtClean="0"/>
              <a:t>Coordinamento</a:t>
            </a:r>
          </a:p>
          <a:p>
            <a:pPr marL="0" indent="0">
              <a:buNone/>
            </a:pPr>
            <a:r>
              <a:rPr lang="it-IT" sz="1800" b="1" dirty="0" smtClean="0">
                <a:solidFill>
                  <a:srgbClr val="FF0000"/>
                </a:solidFill>
              </a:rPr>
              <a:t>17.06.2018</a:t>
            </a:r>
            <a:r>
              <a:rPr lang="it-IT" sz="1800" dirty="0" smtClean="0"/>
              <a:t> </a:t>
            </a:r>
            <a:r>
              <a:rPr lang="it-IT" sz="1800" b="1" dirty="0" smtClean="0"/>
              <a:t>Presentazione Piano Strategico</a:t>
            </a:r>
            <a:endParaRPr lang="it-IT" sz="1800" b="1" dirty="0"/>
          </a:p>
          <a:p>
            <a:pPr marL="0" indent="0">
              <a:buNone/>
            </a:pPr>
            <a:endParaRPr lang="it-IT" sz="2000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20765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Struttura del documento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2000" b="1" dirty="0"/>
              <a:t>SOMMARIO ESECUTIVO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CONTESTO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LINEE STRATEGICHE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AREE DI INTERVENTO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MONITORAGGIO, REVISIONE, VALUTAZIONE RISULTATI</a:t>
            </a:r>
          </a:p>
          <a:p>
            <a:pPr>
              <a:lnSpc>
                <a:spcPct val="150000"/>
              </a:lnSpc>
            </a:pPr>
            <a:endParaRPr lang="it-IT" sz="2000" b="1" dirty="0"/>
          </a:p>
          <a:p>
            <a:pPr>
              <a:lnSpc>
                <a:spcPct val="150000"/>
              </a:lnSpc>
            </a:pPr>
            <a:r>
              <a:rPr lang="it-IT" sz="2000" b="1" dirty="0"/>
              <a:t>Appendice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28493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Sommario esecutivo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1800" dirty="0"/>
              <a:t>Il presente piano strategico costituisce lo strumento per la pianificazione, il monitoraggio e la valutazione degli interventi ritenuti necessari al </a:t>
            </a:r>
            <a:r>
              <a:rPr lang="it-IT" sz="1800" b="1" dirty="0"/>
              <a:t>consolidamento</a:t>
            </a:r>
            <a:r>
              <a:rPr lang="it-IT" sz="1800" dirty="0"/>
              <a:t> e al </a:t>
            </a:r>
            <a:r>
              <a:rPr lang="it-IT" sz="1800" b="1" dirty="0"/>
              <a:t>miglioramento</a:t>
            </a:r>
            <a:r>
              <a:rPr lang="it-IT" sz="1800" dirty="0"/>
              <a:t> delle attività su base regionale a tutela della salute e della sicurezza dei Lavoratori</a:t>
            </a:r>
          </a:p>
          <a:p>
            <a:pPr algn="just"/>
            <a:endParaRPr lang="it-IT" sz="600" dirty="0"/>
          </a:p>
          <a:p>
            <a:pPr algn="just"/>
            <a:r>
              <a:rPr lang="it-IT" sz="1800" dirty="0"/>
              <a:t>Esso rappresenta uno </a:t>
            </a:r>
            <a:r>
              <a:rPr lang="it-IT" sz="1800" b="1" dirty="0"/>
              <a:t>strumento rafforzativo</a:t>
            </a:r>
            <a:r>
              <a:rPr lang="it-IT" sz="1800" dirty="0"/>
              <a:t> delle funzioni previste dal mandato istituzionale degli Enti preposti alla tutela della salute e sicurezza dei Lavoratori e degli impegni assunti con i rispettivi documenti programmatori</a:t>
            </a:r>
          </a:p>
          <a:p>
            <a:pPr algn="just"/>
            <a:endParaRPr lang="it-IT" sz="600" dirty="0"/>
          </a:p>
          <a:p>
            <a:pPr algn="just"/>
            <a:r>
              <a:rPr lang="it-IT" sz="1800" dirty="0"/>
              <a:t>Con </a:t>
            </a:r>
            <a:r>
              <a:rPr lang="it-IT" sz="1800" b="1" dirty="0"/>
              <a:t>impegno congiunto</a:t>
            </a:r>
            <a:r>
              <a:rPr lang="it-IT" sz="1800" dirty="0"/>
              <a:t> di Pubblica Amministrazione e Parti Sociali, sono state individuate le aree di intervento</a:t>
            </a:r>
          </a:p>
          <a:p>
            <a:pPr algn="just"/>
            <a:endParaRPr lang="it-IT" sz="600" dirty="0"/>
          </a:p>
          <a:p>
            <a:pPr algn="just"/>
            <a:r>
              <a:rPr lang="it-IT" sz="1800" dirty="0"/>
              <a:t>Per ogni area, il piano definisce </a:t>
            </a:r>
            <a:r>
              <a:rPr lang="it-IT" sz="1800" b="1" dirty="0"/>
              <a:t>azioni</a:t>
            </a:r>
            <a:r>
              <a:rPr lang="it-IT" sz="1800" dirty="0"/>
              <a:t>, strutture incaricate e cronoprogramma degli interventi</a:t>
            </a:r>
          </a:p>
          <a:p>
            <a:pPr algn="just"/>
            <a:endParaRPr lang="it-IT" sz="600" dirty="0"/>
          </a:p>
          <a:p>
            <a:pPr algn="just"/>
            <a:r>
              <a:rPr lang="it-IT" sz="1800" dirty="0"/>
              <a:t>Contestualmente, sono descritte le modalità di </a:t>
            </a:r>
            <a:r>
              <a:rPr lang="it-IT" sz="1800" b="1" dirty="0"/>
              <a:t>monitoraggio periodico</a:t>
            </a:r>
            <a:r>
              <a:rPr lang="it-IT" sz="1800" dirty="0"/>
              <a:t>, </a:t>
            </a:r>
            <a:r>
              <a:rPr lang="it-IT" sz="1800" b="1" dirty="0"/>
              <a:t>revisione annuale</a:t>
            </a:r>
            <a:r>
              <a:rPr lang="it-IT" sz="1800" dirty="0"/>
              <a:t> e </a:t>
            </a:r>
            <a:r>
              <a:rPr lang="it-IT" sz="1800" b="1" dirty="0"/>
              <a:t>valutazione degli esiti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56805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Contesto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1800" dirty="0"/>
              <a:t>A fronte dell’incremento del </a:t>
            </a:r>
            <a:r>
              <a:rPr lang="it-IT" sz="1800" b="1" dirty="0"/>
              <a:t>numero di infortuni sul lavoro con esito mortale </a:t>
            </a:r>
            <a:r>
              <a:rPr lang="it-IT" sz="1800" dirty="0"/>
              <a:t>registrato dall’inizio del 2018, la Regione del Veneto ritiene imperativo adottare il presente piano straordinario di intervento, a sviluppo triennale, quale strumento necessario alla pianificazione e al monitoraggio delle azioni individuate per il consolidamento e il miglioramento delle attività su base regionale a tutela della salute e della sicurezza dei Lavoratori</a:t>
            </a:r>
          </a:p>
          <a:p>
            <a:pPr algn="just"/>
            <a:endParaRPr lang="it-IT" sz="1800" b="1" dirty="0"/>
          </a:p>
          <a:p>
            <a:pPr algn="just"/>
            <a:r>
              <a:rPr lang="it-IT" sz="1800" b="1" dirty="0"/>
              <a:t>Fondi già stanziati: &gt;9.5 milioni di Euro</a:t>
            </a:r>
            <a:r>
              <a:rPr lang="it-IT" sz="1800" dirty="0"/>
              <a:t>, di cui 500.000 per il piano formativo degli Operatori SPISAL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9021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Linee strategiche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1800" dirty="0"/>
              <a:t>Le seguenti linee strategiche generali definiscono la cornice degli interventi necessari, da realizzarsi integrando funzioni e responsabilità di tutti i soggetti attivi del sistema pubblico e privato della prevenzione, in un </a:t>
            </a:r>
            <a:r>
              <a:rPr lang="it-IT" sz="1800" b="1" dirty="0"/>
              <a:t>impegno congiunto tra Pubblica Amministrazione e Parti Sociali</a:t>
            </a:r>
            <a:r>
              <a:rPr lang="it-IT" sz="1800" dirty="0"/>
              <a:t>.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Tutela della salute e ripresa economica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Aumento e miglioramento nella gestione delle risorse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Evoluzione del controllo negli ambienti di lavoro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Condivisione delle migliori </a:t>
            </a:r>
            <a:r>
              <a:rPr lang="it-IT" sz="1800" b="1" dirty="0" smtClean="0"/>
              <a:t>esperienze</a:t>
            </a:r>
            <a:endParaRPr lang="it-IT" sz="18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36826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Aree di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RISORSE UMANE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CONTROLLI SULLE IMPRESE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CONOSCENZA DEI FENOMENI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OMOGENEITÀ, QUALITÀ ED EFFICACIA DEGLI INTERVENTI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FORMAZIONE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SEMPLIFICAZIONE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COLLABORAZIONI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t-IT" sz="1800" b="1" dirty="0"/>
              <a:t>COMUNICAZIONE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51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Aree di intervento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1800" dirty="0"/>
              <a:t>Per ciascuna area sono individuate due fasi di intervento</a:t>
            </a:r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Prima fase</a:t>
            </a:r>
            <a:r>
              <a:rPr lang="it-IT" sz="1800" dirty="0"/>
              <a:t>: azioni specifiche a breve termine (alcune delle quali di immediato avvio o realizzazione)</a:t>
            </a:r>
            <a:endParaRPr lang="it-IT" sz="1800" b="1" dirty="0"/>
          </a:p>
          <a:p>
            <a:pPr algn="just"/>
            <a:endParaRPr lang="it-IT" sz="1800" dirty="0"/>
          </a:p>
          <a:p>
            <a:pPr algn="just"/>
            <a:r>
              <a:rPr lang="it-IT" sz="1800" b="1" dirty="0"/>
              <a:t>Seconda fase</a:t>
            </a:r>
            <a:r>
              <a:rPr lang="it-IT" sz="1800" dirty="0"/>
              <a:t>: azioni specifiche più complesse, a sviluppo nel medio-lungo periodo, ritenute necessarie per integrare o consolidare gli esiti del primo livello di intervento. In merito a tali azioni di secondo livello, per garantire un opportuno approfondimento delle modalità operative, si prevede l’istituzione, a supporto del Comitato Regionale di Coordinamento, di </a:t>
            </a:r>
            <a:r>
              <a:rPr lang="it-IT" sz="1800" b="1" dirty="0"/>
              <a:t>tavoli tematici specifici</a:t>
            </a:r>
            <a:r>
              <a:rPr lang="it-IT" sz="1800" dirty="0"/>
              <a:t>, rappresentativi delle diverse professionalità coinvolte e integrati eventualmente da componenti esperti individuati in ambito accademico e tra i soggetti attivi del sistema della prevenzione.</a:t>
            </a:r>
            <a:endParaRPr lang="it-IT" sz="1800" b="1" dirty="0"/>
          </a:p>
          <a:p>
            <a:pPr algn="just"/>
            <a:endParaRPr lang="it-IT" sz="11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82508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Area 1 – Risorse umane</a:t>
            </a:r>
            <a:br>
              <a:rPr lang="it-IT" sz="2400" b="1" dirty="0"/>
            </a:br>
            <a:endParaRPr lang="it-IT" sz="2400" b="1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F0244E-1EA2-4971-9E52-D2FE1BC341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04128"/>
              </p:ext>
            </p:extLst>
          </p:nvPr>
        </p:nvGraphicFramePr>
        <p:xfrm>
          <a:off x="457200" y="2105660"/>
          <a:ext cx="8229600" cy="74168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Incremento dotazione organica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426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2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/>
                        <a:t>Supporto tecnico-scientifico all’azione regionale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534067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71C875-85E4-486D-B105-90DE3C478424}" type="slidenum">
              <a:rPr lang="it-IT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it-IT" dirty="0">
              <a:solidFill>
                <a:prstClr val="black"/>
              </a:solidFill>
            </a:endParaRPr>
          </a:p>
        </p:txBody>
      </p:sp>
      <p:graphicFrame>
        <p:nvGraphicFramePr>
          <p:cNvPr id="6" name="Segnaposto contenuto 4">
            <a:extLst>
              <a:ext uri="{FF2B5EF4-FFF2-40B4-BE49-F238E27FC236}">
                <a16:creationId xmlns:a16="http://schemas.microsoft.com/office/drawing/2014/main" xmlns="" id="{21017827-75AE-4F44-89CE-27A9A6663A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009572"/>
              </p:ext>
            </p:extLst>
          </p:nvPr>
        </p:nvGraphicFramePr>
        <p:xfrm>
          <a:off x="457200" y="3429000"/>
          <a:ext cx="8229600" cy="180340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xmlns="" val="3606265233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xmlns="" val="2019529402"/>
                    </a:ext>
                  </a:extLst>
                </a:gridCol>
                <a:gridCol w="1090464">
                  <a:extLst>
                    <a:ext uri="{9D8B030D-6E8A-4147-A177-3AD203B41FA5}">
                      <a16:colId xmlns:a16="http://schemas.microsoft.com/office/drawing/2014/main" xmlns="" val="2736569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3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Definizione dotazione organica </a:t>
                      </a:r>
                      <a:r>
                        <a:rPr lang="it-IT" dirty="0" smtClean="0"/>
                        <a:t>standard</a:t>
                      </a:r>
                    </a:p>
                    <a:p>
                      <a:pPr algn="just"/>
                      <a:r>
                        <a:rPr lang="it-I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Tramite Azienda Zero verranno espletate le procedure concorsuali per la costituzione di una graduatoria unica da cui attingeranno tutte le Aziende ULSS.  Come prima misura si procederà all’integrazione e all’incremento degli organici con l’assunzione di n. 30 tecnici della prevenzione al fine di rafforzare le attività dei servizi SPISAL. 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2018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996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Azione 4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Finanziamento di corsi universitari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2019</a:t>
                      </a:r>
                      <a:endParaRPr lang="it-I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63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19383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hia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1010</Words>
  <Application>Microsoft Office PowerPoint</Application>
  <PresentationFormat>Presentazione su schermo (4:3)</PresentationFormat>
  <Paragraphs>196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1_Chiaro</vt:lpstr>
      <vt:lpstr>  PIANO STRATEGICO per il consolidamento e il miglioramento delle attività a tutela della salute e della sicurezza dei Lavoratori  2018-2020  </vt:lpstr>
      <vt:lpstr>Percorso</vt:lpstr>
      <vt:lpstr>Struttura del documento</vt:lpstr>
      <vt:lpstr>Sommario esecutivo</vt:lpstr>
      <vt:lpstr>Contesto</vt:lpstr>
      <vt:lpstr>Linee strategiche</vt:lpstr>
      <vt:lpstr>Aree di intervento</vt:lpstr>
      <vt:lpstr>Aree di intervento</vt:lpstr>
      <vt:lpstr>Area 1 – Risorse umane </vt:lpstr>
      <vt:lpstr>Area 2 – Controlli sulle imprese </vt:lpstr>
      <vt:lpstr>Area 3 – Conoscenza dei fenomeni </vt:lpstr>
      <vt:lpstr>Area 4 – Omogeneità, qualità ed efficacia degli interventi </vt:lpstr>
      <vt:lpstr>Area 5 – Formazione </vt:lpstr>
      <vt:lpstr>Area 6 – Semplificazione </vt:lpstr>
      <vt:lpstr>Area 7 – Collaborazioni </vt:lpstr>
      <vt:lpstr>Area 8 – Comunicazione </vt:lpstr>
      <vt:lpstr>Monitoraggio, revisione e valutazione degli esiti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sv</dc:creator>
  <cp:lastModifiedBy>Administrator</cp:lastModifiedBy>
  <cp:revision>264</cp:revision>
  <cp:lastPrinted>2018-06-18T12:22:18Z</cp:lastPrinted>
  <dcterms:created xsi:type="dcterms:W3CDTF">2016-03-11T10:04:32Z</dcterms:created>
  <dcterms:modified xsi:type="dcterms:W3CDTF">2018-07-17T10:56:58Z</dcterms:modified>
</cp:coreProperties>
</file>